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6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1991"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180" Type="http://schemas.openxmlformats.org/officeDocument/2006/relationships/slide" Target="slides/slide64.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image" Target="../media/image218.png"/></Relationships>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80"/>
            </a:gs>
          </a:gsLst>
          <a:lin ang="5400000" scaled="1"/>
        </a:gradFill>
        <a:effectLst/>
      </p:bgPr>
    </p:bg>
    <p:spTree>
      <p:nvGrpSpPr>
        <p:cNvPr id="1" name=""/>
        <p:cNvGrpSpPr/>
        <p:nvPr/>
      </p:nvGrpSpPr>
      <p:grpSpPr>
        <a:xfrm>
          <a:off x="0" y="0"/>
          <a:ext cx="0" cy="0"/>
          <a:chOff x="0" y="0"/>
          <a:chExt cx="0" cy="0"/>
        </a:xfrm>
      </p:grpSpPr>
      <p:grpSp>
        <p:nvGrpSpPr>
          <p:cNvPr id="6157" name="Group 13">
            <a:extLst>
              <a:ext uri="{FF2B5EF4-FFF2-40B4-BE49-F238E27FC236}">
                <a16:creationId xmlns:a16="http://schemas.microsoft.com/office/drawing/2014/main" id="{E880973B-0CCF-03EC-5AB1-5E547CEB16ED}"/>
              </a:ext>
            </a:extLst>
          </p:cNvPr>
          <p:cNvGrpSpPr>
            <a:grpSpLocks/>
          </p:cNvGrpSpPr>
          <p:nvPr/>
        </p:nvGrpSpPr>
        <p:grpSpPr bwMode="auto">
          <a:xfrm>
            <a:off x="609321" y="-7004"/>
            <a:ext cx="8344180" cy="7146552"/>
            <a:chOff x="339" y="-5"/>
            <a:chExt cx="5957" cy="5102"/>
          </a:xfrm>
        </p:grpSpPr>
        <p:sp>
          <p:nvSpPr>
            <p:cNvPr id="6148" name="AutoShape 4">
              <a:extLst>
                <a:ext uri="{FF2B5EF4-FFF2-40B4-BE49-F238E27FC236}">
                  <a16:creationId xmlns:a16="http://schemas.microsoft.com/office/drawing/2014/main" id="{F61FB4AE-2696-66AA-5C37-8F1837F470CB}"/>
                </a:ext>
              </a:extLst>
            </p:cNvPr>
            <p:cNvSpPr>
              <a:spLocks noChangeArrowheads="1"/>
            </p:cNvSpPr>
            <p:nvPr/>
          </p:nvSpPr>
          <p:spPr bwMode="auto">
            <a:xfrm flipV="1">
              <a:off x="770" y="-5"/>
              <a:ext cx="5526" cy="5102"/>
            </a:xfrm>
            <a:prstGeom prst="roundRect">
              <a:avLst>
                <a:gd name="adj" fmla="val 0"/>
              </a:avLst>
            </a:prstGeom>
            <a:solidFill>
              <a:srgbClr val="000000"/>
            </a:solidFill>
            <a:ln w="31622">
              <a:solidFill>
                <a:srgbClr val="4040C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nvGrpSpPr>
            <p:cNvPr id="6156" name="Group 12">
              <a:extLst>
                <a:ext uri="{FF2B5EF4-FFF2-40B4-BE49-F238E27FC236}">
                  <a16:creationId xmlns:a16="http://schemas.microsoft.com/office/drawing/2014/main" id="{FDB55DEE-6DD6-251B-226B-A87B7A408DD6}"/>
                </a:ext>
              </a:extLst>
            </p:cNvPr>
            <p:cNvGrpSpPr>
              <a:grpSpLocks/>
            </p:cNvGrpSpPr>
            <p:nvPr/>
          </p:nvGrpSpPr>
          <p:grpSpPr bwMode="auto">
            <a:xfrm>
              <a:off x="339" y="458"/>
              <a:ext cx="972" cy="1008"/>
              <a:chOff x="339" y="458"/>
              <a:chExt cx="972" cy="1008"/>
            </a:xfrm>
          </p:grpSpPr>
          <p:sp>
            <p:nvSpPr>
              <p:cNvPr id="6149" name="AutoShape 5">
                <a:extLst>
                  <a:ext uri="{FF2B5EF4-FFF2-40B4-BE49-F238E27FC236}">
                    <a16:creationId xmlns:a16="http://schemas.microsoft.com/office/drawing/2014/main" id="{4E9A58F2-0D48-C2C7-FC1D-DAF2B0C5D0A1}"/>
                  </a:ext>
                </a:extLst>
              </p:cNvPr>
              <p:cNvSpPr>
                <a:spLocks noChangeArrowheads="1"/>
              </p:cNvSpPr>
              <p:nvPr/>
            </p:nvSpPr>
            <p:spPr bwMode="auto">
              <a:xfrm flipV="1">
                <a:off x="381" y="497"/>
                <a:ext cx="930" cy="969"/>
              </a:xfrm>
              <a:prstGeom prst="roundRect">
                <a:avLst>
                  <a:gd name="adj" fmla="val 0"/>
                </a:avLst>
              </a:prstGeom>
              <a:solidFill>
                <a:srgbClr val="000000"/>
              </a:solidFill>
              <a:ln w="922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pic>
            <p:nvPicPr>
              <p:cNvPr id="6150" name="Picture 6">
                <a:extLst>
                  <a:ext uri="{FF2B5EF4-FFF2-40B4-BE49-F238E27FC236}">
                    <a16:creationId xmlns:a16="http://schemas.microsoft.com/office/drawing/2014/main" id="{5B6DFCE0-27A7-A2B4-5DA7-4AD4FF688C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 y="491"/>
                <a:ext cx="901" cy="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Freeform 7">
                <a:extLst>
                  <a:ext uri="{FF2B5EF4-FFF2-40B4-BE49-F238E27FC236}">
                    <a16:creationId xmlns:a16="http://schemas.microsoft.com/office/drawing/2014/main" id="{8485FBF2-EC48-7B4C-36CA-942C6A0B1A8A}"/>
                  </a:ext>
                </a:extLst>
              </p:cNvPr>
              <p:cNvSpPr>
                <a:spLocks/>
              </p:cNvSpPr>
              <p:nvPr/>
            </p:nvSpPr>
            <p:spPr bwMode="auto">
              <a:xfrm>
                <a:off x="1220" y="478"/>
                <a:ext cx="49" cy="936"/>
              </a:xfrm>
              <a:custGeom>
                <a:avLst/>
                <a:gdLst>
                  <a:gd name="T0" fmla="*/ 1 w 49"/>
                  <a:gd name="T1" fmla="*/ 906 h 936"/>
                  <a:gd name="T2" fmla="*/ 48 w 49"/>
                  <a:gd name="T3" fmla="*/ 935 h 936"/>
                  <a:gd name="T4" fmla="*/ 47 w 49"/>
                  <a:gd name="T5" fmla="*/ 0 h 936"/>
                  <a:gd name="T6" fmla="*/ 0 w 49"/>
                  <a:gd name="T7" fmla="*/ 16 h 936"/>
                  <a:gd name="T8" fmla="*/ 1 w 49"/>
                  <a:gd name="T9" fmla="*/ 906 h 936"/>
                  <a:gd name="T10" fmla="*/ 1 w 49"/>
                  <a:gd name="T11" fmla="*/ 906 h 936"/>
                </a:gdLst>
                <a:ahLst/>
                <a:cxnLst>
                  <a:cxn ang="0">
                    <a:pos x="T0" y="T1"/>
                  </a:cxn>
                  <a:cxn ang="0">
                    <a:pos x="T2" y="T3"/>
                  </a:cxn>
                  <a:cxn ang="0">
                    <a:pos x="T4" y="T5"/>
                  </a:cxn>
                  <a:cxn ang="0">
                    <a:pos x="T6" y="T7"/>
                  </a:cxn>
                  <a:cxn ang="0">
                    <a:pos x="T8" y="T9"/>
                  </a:cxn>
                  <a:cxn ang="0">
                    <a:pos x="T10" y="T11"/>
                  </a:cxn>
                </a:cxnLst>
                <a:rect l="0" t="0" r="r" b="b"/>
                <a:pathLst>
                  <a:path w="49" h="936">
                    <a:moveTo>
                      <a:pt x="1" y="906"/>
                    </a:moveTo>
                    <a:lnTo>
                      <a:pt x="48" y="935"/>
                    </a:lnTo>
                    <a:lnTo>
                      <a:pt x="47" y="0"/>
                    </a:lnTo>
                    <a:lnTo>
                      <a:pt x="0" y="16"/>
                    </a:lnTo>
                    <a:lnTo>
                      <a:pt x="1" y="906"/>
                    </a:lnTo>
                    <a:lnTo>
                      <a:pt x="1" y="906"/>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2" name="AutoShape 8">
                <a:extLst>
                  <a:ext uri="{FF2B5EF4-FFF2-40B4-BE49-F238E27FC236}">
                    <a16:creationId xmlns:a16="http://schemas.microsoft.com/office/drawing/2014/main" id="{9245BAE5-1659-5C16-4422-EED8F53C7922}"/>
                  </a:ext>
                </a:extLst>
              </p:cNvPr>
              <p:cNvSpPr>
                <a:spLocks noChangeArrowheads="1"/>
              </p:cNvSpPr>
              <p:nvPr/>
            </p:nvSpPr>
            <p:spPr bwMode="auto">
              <a:xfrm flipV="1">
                <a:off x="339" y="458"/>
                <a:ext cx="47" cy="948"/>
              </a:xfrm>
              <a:prstGeom prst="roundRect">
                <a:avLst>
                  <a:gd name="adj" fmla="val 0"/>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3" name="Freeform 9">
                <a:extLst>
                  <a:ext uri="{FF2B5EF4-FFF2-40B4-BE49-F238E27FC236}">
                    <a16:creationId xmlns:a16="http://schemas.microsoft.com/office/drawing/2014/main" id="{3AC11541-5B42-B4D5-97A0-440F2C97E4F0}"/>
                  </a:ext>
                </a:extLst>
              </p:cNvPr>
              <p:cNvSpPr>
                <a:spLocks/>
              </p:cNvSpPr>
              <p:nvPr/>
            </p:nvSpPr>
            <p:spPr bwMode="auto">
              <a:xfrm>
                <a:off x="344" y="1379"/>
                <a:ext cx="927" cy="35"/>
              </a:xfrm>
              <a:custGeom>
                <a:avLst/>
                <a:gdLst>
                  <a:gd name="T0" fmla="*/ 42 w 927"/>
                  <a:gd name="T1" fmla="*/ 0 h 35"/>
                  <a:gd name="T2" fmla="*/ 0 w 927"/>
                  <a:gd name="T3" fmla="*/ 32 h 35"/>
                  <a:gd name="T4" fmla="*/ 926 w 927"/>
                  <a:gd name="T5" fmla="*/ 34 h 35"/>
                  <a:gd name="T6" fmla="*/ 889 w 927"/>
                  <a:gd name="T7" fmla="*/ 1 h 35"/>
                  <a:gd name="T8" fmla="*/ 42 w 927"/>
                  <a:gd name="T9" fmla="*/ 0 h 35"/>
                  <a:gd name="T10" fmla="*/ 42 w 927"/>
                  <a:gd name="T11" fmla="*/ 0 h 35"/>
                </a:gdLst>
                <a:ahLst/>
                <a:cxnLst>
                  <a:cxn ang="0">
                    <a:pos x="T0" y="T1"/>
                  </a:cxn>
                  <a:cxn ang="0">
                    <a:pos x="T2" y="T3"/>
                  </a:cxn>
                  <a:cxn ang="0">
                    <a:pos x="T4" y="T5"/>
                  </a:cxn>
                  <a:cxn ang="0">
                    <a:pos x="T6" y="T7"/>
                  </a:cxn>
                  <a:cxn ang="0">
                    <a:pos x="T8" y="T9"/>
                  </a:cxn>
                  <a:cxn ang="0">
                    <a:pos x="T10" y="T11"/>
                  </a:cxn>
                </a:cxnLst>
                <a:rect l="0" t="0" r="r" b="b"/>
                <a:pathLst>
                  <a:path w="927" h="35">
                    <a:moveTo>
                      <a:pt x="42" y="0"/>
                    </a:moveTo>
                    <a:lnTo>
                      <a:pt x="0" y="32"/>
                    </a:lnTo>
                    <a:lnTo>
                      <a:pt x="926" y="34"/>
                    </a:lnTo>
                    <a:lnTo>
                      <a:pt x="889" y="1"/>
                    </a:lnTo>
                    <a:lnTo>
                      <a:pt x="42" y="0"/>
                    </a:lnTo>
                    <a:lnTo>
                      <a:pt x="42" y="0"/>
                    </a:lnTo>
                  </a:path>
                </a:pathLst>
              </a:custGeom>
              <a:solidFill>
                <a:srgbClr val="1F007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4" name="Freeform 10">
                <a:extLst>
                  <a:ext uri="{FF2B5EF4-FFF2-40B4-BE49-F238E27FC236}">
                    <a16:creationId xmlns:a16="http://schemas.microsoft.com/office/drawing/2014/main" id="{EC5C5361-4DCD-F36C-DB83-D80460D8ED66}"/>
                  </a:ext>
                </a:extLst>
              </p:cNvPr>
              <p:cNvSpPr>
                <a:spLocks/>
              </p:cNvSpPr>
              <p:nvPr/>
            </p:nvSpPr>
            <p:spPr bwMode="auto">
              <a:xfrm>
                <a:off x="347" y="470"/>
                <a:ext cx="924" cy="27"/>
              </a:xfrm>
              <a:custGeom>
                <a:avLst/>
                <a:gdLst>
                  <a:gd name="T0" fmla="*/ 40 w 924"/>
                  <a:gd name="T1" fmla="*/ 26 h 27"/>
                  <a:gd name="T2" fmla="*/ 0 w 924"/>
                  <a:gd name="T3" fmla="*/ 0 h 27"/>
                  <a:gd name="T4" fmla="*/ 923 w 924"/>
                  <a:gd name="T5" fmla="*/ 0 h 27"/>
                  <a:gd name="T6" fmla="*/ 883 w 924"/>
                  <a:gd name="T7" fmla="*/ 26 h 27"/>
                  <a:gd name="T8" fmla="*/ 40 w 924"/>
                  <a:gd name="T9" fmla="*/ 26 h 27"/>
                  <a:gd name="T10" fmla="*/ 40 w 924"/>
                  <a:gd name="T11" fmla="*/ 26 h 27"/>
                </a:gdLst>
                <a:ahLst/>
                <a:cxnLst>
                  <a:cxn ang="0">
                    <a:pos x="T0" y="T1"/>
                  </a:cxn>
                  <a:cxn ang="0">
                    <a:pos x="T2" y="T3"/>
                  </a:cxn>
                  <a:cxn ang="0">
                    <a:pos x="T4" y="T5"/>
                  </a:cxn>
                  <a:cxn ang="0">
                    <a:pos x="T6" y="T7"/>
                  </a:cxn>
                  <a:cxn ang="0">
                    <a:pos x="T8" y="T9"/>
                  </a:cxn>
                  <a:cxn ang="0">
                    <a:pos x="T10" y="T11"/>
                  </a:cxn>
                </a:cxnLst>
                <a:rect l="0" t="0" r="r" b="b"/>
                <a:pathLst>
                  <a:path w="924" h="27">
                    <a:moveTo>
                      <a:pt x="40" y="26"/>
                    </a:moveTo>
                    <a:lnTo>
                      <a:pt x="0" y="0"/>
                    </a:lnTo>
                    <a:lnTo>
                      <a:pt x="923" y="0"/>
                    </a:lnTo>
                    <a:lnTo>
                      <a:pt x="883" y="26"/>
                    </a:lnTo>
                    <a:lnTo>
                      <a:pt x="40" y="26"/>
                    </a:lnTo>
                    <a:lnTo>
                      <a:pt x="40" y="26"/>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sp>
            <p:nvSpPr>
              <p:cNvPr id="6155" name="Freeform 11">
                <a:extLst>
                  <a:ext uri="{FF2B5EF4-FFF2-40B4-BE49-F238E27FC236}">
                    <a16:creationId xmlns:a16="http://schemas.microsoft.com/office/drawing/2014/main" id="{8E84AA1A-D342-D555-BC89-D9ECC19778EF}"/>
                  </a:ext>
                </a:extLst>
              </p:cNvPr>
              <p:cNvSpPr>
                <a:spLocks/>
              </p:cNvSpPr>
              <p:nvPr/>
            </p:nvSpPr>
            <p:spPr bwMode="auto">
              <a:xfrm>
                <a:off x="341" y="461"/>
                <a:ext cx="919" cy="942"/>
              </a:xfrm>
              <a:custGeom>
                <a:avLst/>
                <a:gdLst>
                  <a:gd name="T0" fmla="*/ 0 w 919"/>
                  <a:gd name="T1" fmla="*/ 941 h 942"/>
                  <a:gd name="T2" fmla="*/ 2 w 919"/>
                  <a:gd name="T3" fmla="*/ 0 h 942"/>
                  <a:gd name="T4" fmla="*/ 918 w 919"/>
                  <a:gd name="T5" fmla="*/ 0 h 942"/>
                </a:gdLst>
                <a:ahLst/>
                <a:cxnLst>
                  <a:cxn ang="0">
                    <a:pos x="T0" y="T1"/>
                  </a:cxn>
                  <a:cxn ang="0">
                    <a:pos x="T2" y="T3"/>
                  </a:cxn>
                  <a:cxn ang="0">
                    <a:pos x="T4" y="T5"/>
                  </a:cxn>
                </a:cxnLst>
                <a:rect l="0" t="0" r="r" b="b"/>
                <a:pathLst>
                  <a:path w="919" h="942">
                    <a:moveTo>
                      <a:pt x="0" y="941"/>
                    </a:moveTo>
                    <a:lnTo>
                      <a:pt x="2" y="0"/>
                    </a:lnTo>
                    <a:lnTo>
                      <a:pt x="918" y="0"/>
                    </a:lnTo>
                  </a:path>
                </a:pathLst>
              </a:custGeom>
              <a:noFill/>
              <a:ln w="31622" cap="flat" cmpd="sng">
                <a:solidFill>
                  <a:srgbClr val="7F604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06867" fontAlgn="base">
                  <a:spcBef>
                    <a:spcPct val="0"/>
                  </a:spcBef>
                  <a:spcAft>
                    <a:spcPct val="0"/>
                  </a:spcAft>
                </a:pPr>
                <a:endParaRPr lang="zh-CN" altLang="en-US" sz="2118">
                  <a:solidFill>
                    <a:srgbClr val="FFFFFF"/>
                  </a:solidFill>
                  <a:latin typeface="Times New Roman" panose="02020603050405020304" pitchFamily="18" charset="0"/>
                </a:endParaRPr>
              </a:p>
            </p:txBody>
          </p:sp>
        </p:grpSp>
      </p:grpSp>
      <p:sp>
        <p:nvSpPr>
          <p:cNvPr id="6147" name="Rectangle 3">
            <a:extLst>
              <a:ext uri="{FF2B5EF4-FFF2-40B4-BE49-F238E27FC236}">
                <a16:creationId xmlns:a16="http://schemas.microsoft.com/office/drawing/2014/main" id="{EF17DAD4-3F40-D0FF-CDE2-8E6FA3B8CAB2}"/>
              </a:ext>
            </a:extLst>
          </p:cNvPr>
          <p:cNvSpPr>
            <a:spLocks noGrp="1" noChangeArrowheads="1"/>
          </p:cNvSpPr>
          <p:nvPr>
            <p:ph type="body" idx="1"/>
          </p:nvPr>
        </p:nvSpPr>
        <p:spPr>
          <a:xfrm>
            <a:off x="2234173" y="487457"/>
            <a:ext cx="6909827" cy="1640261"/>
          </a:xfrm>
          <a:noFill/>
          <a:ln/>
        </p:spPr>
        <p:txBody>
          <a:bodyPr vert="horz" wrap="square" lIns="0" tIns="0" rIns="0" bIns="0" numCol="1" anchor="ctr" anchorCtr="0" compatLnSpc="1">
            <a:prstTxWarp prst="textNoShape">
              <a:avLst/>
            </a:prstTxWarp>
          </a:bodyPr>
          <a:lstStyle/>
          <a:p>
            <a:pPr marL="0" indent="0" defTabSz="418843">
              <a:spcBef>
                <a:spcPct val="0"/>
              </a:spcBef>
              <a:buClr>
                <a:srgbClr val="FFE118"/>
              </a:buClr>
              <a:buSzPct val="90000"/>
              <a:buNone/>
            </a:pPr>
            <a:r>
              <a:rPr lang="en-US" altLang="zh-CN" sz="3706" b="1">
                <a:solidFill>
                  <a:srgbClr val="FFE118"/>
                </a:solidFill>
                <a:ea typeface="宋体" panose="02010600030101010101" pitchFamily="2" charset="-122"/>
              </a:rPr>
              <a:t>Transmissible Spongiform Encephalopathies: Agent Theories</a:t>
            </a:r>
            <a:endParaRPr lang="en-US" altLang="zh-CN">
              <a:ea typeface="宋体" panose="02010600030101010101" pitchFamily="2" charset="-122"/>
            </a:endParaRPr>
          </a:p>
        </p:txBody>
      </p:sp>
      <p:sp>
        <p:nvSpPr>
          <p:cNvPr id="6158" name="Text Box 14">
            <a:extLst>
              <a:ext uri="{FF2B5EF4-FFF2-40B4-BE49-F238E27FC236}">
                <a16:creationId xmlns:a16="http://schemas.microsoft.com/office/drawing/2014/main" id="{FA43D365-D90C-083C-EF4A-F42B02C2E1E8}"/>
              </a:ext>
            </a:extLst>
          </p:cNvPr>
          <p:cNvSpPr txBox="1">
            <a:spLocks noChangeArrowheads="1"/>
          </p:cNvSpPr>
          <p:nvPr/>
        </p:nvSpPr>
        <p:spPr bwMode="auto">
          <a:xfrm>
            <a:off x="1439956" y="2208960"/>
            <a:ext cx="772085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74663">
              <a:defRPr sz="2400">
                <a:solidFill>
                  <a:schemeClr val="tx1"/>
                </a:solidFill>
                <a:latin typeface="Times New Roman" panose="02020603050405020304" pitchFamily="18" charset="0"/>
              </a:defRPr>
            </a:lvl1pPr>
            <a:lvl2pPr marL="773113" indent="-315913" defTabSz="474663">
              <a:defRPr sz="2400">
                <a:solidFill>
                  <a:schemeClr val="tx1"/>
                </a:solidFill>
                <a:latin typeface="Times New Roman" panose="02020603050405020304" pitchFamily="18" charset="0"/>
              </a:defRPr>
            </a:lvl2pPr>
            <a:lvl3pPr marL="1208088" indent="-293688" defTabSz="474663">
              <a:defRPr sz="2400">
                <a:solidFill>
                  <a:schemeClr val="tx1"/>
                </a:solidFill>
                <a:latin typeface="Times New Roman" panose="02020603050405020304" pitchFamily="18" charset="0"/>
              </a:defRPr>
            </a:lvl3pPr>
            <a:lvl4pPr marL="1624013" indent="-252413" defTabSz="474663">
              <a:defRPr sz="2400">
                <a:solidFill>
                  <a:schemeClr val="tx1"/>
                </a:solidFill>
                <a:latin typeface="Times New Roman" panose="02020603050405020304" pitchFamily="18" charset="0"/>
              </a:defRPr>
            </a:lvl4pPr>
            <a:lvl5pPr defTabSz="474663">
              <a:defRPr sz="2400">
                <a:solidFill>
                  <a:schemeClr val="tx1"/>
                </a:solidFill>
                <a:latin typeface="Times New Roman" panose="02020603050405020304" pitchFamily="18" charset="0"/>
              </a:defRPr>
            </a:lvl5pPr>
            <a:lvl6pPr defTabSz="474663" fontAlgn="base">
              <a:spcBef>
                <a:spcPct val="0"/>
              </a:spcBef>
              <a:spcAft>
                <a:spcPct val="0"/>
              </a:spcAft>
              <a:defRPr sz="2400">
                <a:solidFill>
                  <a:schemeClr val="tx1"/>
                </a:solidFill>
                <a:latin typeface="Times New Roman" panose="02020603050405020304" pitchFamily="18" charset="0"/>
              </a:defRPr>
            </a:lvl6pPr>
            <a:lvl7pPr defTabSz="474663" fontAlgn="base">
              <a:spcBef>
                <a:spcPct val="0"/>
              </a:spcBef>
              <a:spcAft>
                <a:spcPct val="0"/>
              </a:spcAft>
              <a:defRPr sz="2400">
                <a:solidFill>
                  <a:schemeClr val="tx1"/>
                </a:solidFill>
                <a:latin typeface="Times New Roman" panose="02020603050405020304" pitchFamily="18" charset="0"/>
              </a:defRPr>
            </a:lvl7pPr>
            <a:lvl8pPr defTabSz="474663" fontAlgn="base">
              <a:spcBef>
                <a:spcPct val="0"/>
              </a:spcBef>
              <a:spcAft>
                <a:spcPct val="0"/>
              </a:spcAft>
              <a:defRPr sz="2400">
                <a:solidFill>
                  <a:schemeClr val="tx1"/>
                </a:solidFill>
                <a:latin typeface="Times New Roman" panose="02020603050405020304" pitchFamily="18" charset="0"/>
              </a:defRPr>
            </a:lvl8pPr>
            <a:lvl9pPr defTabSz="474663" fontAlgn="base">
              <a:spcBef>
                <a:spcPct val="0"/>
              </a:spcBef>
              <a:spcAft>
                <a:spcPct val="0"/>
              </a:spcAft>
              <a:defRPr sz="2400">
                <a:solidFill>
                  <a:schemeClr val="tx1"/>
                </a:solidFill>
                <a:latin typeface="Times New Roman" panose="02020603050405020304" pitchFamily="18" charset="0"/>
              </a:defRPr>
            </a:lvl9pPr>
          </a:lstStyle>
          <a:p>
            <a:pPr marL="190510" indent="-190510" defTabSz="418843" fontAlgn="base">
              <a:spcBef>
                <a:spcPct val="0"/>
              </a:spcBef>
              <a:spcAft>
                <a:spcPct val="0"/>
              </a:spcAft>
              <a:buClr>
                <a:srgbClr val="100000"/>
              </a:buClr>
              <a:buSzPct val="90000"/>
              <a:buFont typeface="Monotype Sorts" pitchFamily="2" charset="2"/>
              <a:buChar char="l"/>
            </a:pPr>
            <a:r>
              <a:rPr lang="en-US" altLang="zh-CN" sz="3088" b="1">
                <a:solidFill>
                  <a:srgbClr val="FF0000"/>
                </a:solidFill>
                <a:ea typeface="宋体" panose="02010600030101010101" pitchFamily="2" charset="-122"/>
              </a:rPr>
              <a:t>VIRUS</a:t>
            </a:r>
            <a:r>
              <a:rPr lang="en-US" altLang="zh-CN" sz="3088">
                <a:solidFill>
                  <a:srgbClr val="FFFFFF"/>
                </a:solidFill>
                <a:ea typeface="宋体" panose="02010600030101010101" pitchFamily="2" charset="-122"/>
              </a:rPr>
              <a:t> - unconventional, unusual biochemical and biopysical properties</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VIRINO</a:t>
            </a:r>
            <a:r>
              <a:rPr lang="en-US" altLang="zh-CN" sz="3088">
                <a:solidFill>
                  <a:srgbClr val="FFFFFF"/>
                </a:solidFill>
                <a:ea typeface="宋体" panose="02010600030101010101" pitchFamily="2" charset="-122"/>
              </a:rPr>
              <a:t> - host-derived protein coat coupled to a small noncoding regulatory nucleic acid</a:t>
            </a:r>
          </a:p>
          <a:p>
            <a:pPr marL="190510" indent="-190510" defTabSz="418843" fontAlgn="base">
              <a:spcBef>
                <a:spcPct val="0"/>
              </a:spcBef>
              <a:spcAft>
                <a:spcPct val="0"/>
              </a:spcAft>
              <a:buClr>
                <a:srgbClr val="100000"/>
              </a:buClr>
              <a:buSzPct val="90000"/>
              <a:buFont typeface="Monotype Sorts" pitchFamily="2" charset="2"/>
              <a:buChar char="l"/>
            </a:pPr>
            <a:r>
              <a:rPr lang="en-US" altLang="zh-CN" sz="3088">
                <a:solidFill>
                  <a:srgbClr val="FF0000"/>
                </a:solidFill>
                <a:ea typeface="宋体" panose="02010600030101010101" pitchFamily="2" charset="-122"/>
              </a:rPr>
              <a:t>PRION</a:t>
            </a:r>
            <a:r>
              <a:rPr lang="en-US" altLang="zh-CN" sz="3088">
                <a:solidFill>
                  <a:srgbClr val="FFFFFF"/>
                </a:solidFill>
                <a:ea typeface="宋体" panose="02010600030101010101" pitchFamily="2" charset="-122"/>
              </a:rPr>
              <a:t> - host-coded normal cellular protein becomes partially protease resistant through post tranlational conformation change</a:t>
            </a:r>
            <a:endParaRPr lang="en-US" altLang="zh-CN" sz="2118">
              <a:solidFill>
                <a:srgbClr val="FFFFFF"/>
              </a:solidFill>
              <a:ea typeface="宋体" panose="02010600030101010101" pitchFamily="2" charset="-122"/>
            </a:endParaRPr>
          </a:p>
        </p:txBody>
      </p:sp>
    </p:spTree>
  </p:cSld>
  <p:clrMapOvr>
    <a:masterClrMapping/>
  </p:clrMapOvr>
  <p:transition>
    <p:cut/>
  </p:transition>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